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4"/>
  </p:handoutMasterIdLst>
  <p:sldIdLst>
    <p:sldId id="256" r:id="rId3"/>
    <p:sldId id="257" r:id="rId5"/>
    <p:sldId id="258" r:id="rId6"/>
    <p:sldId id="329" r:id="rId7"/>
    <p:sldId id="259" r:id="rId8"/>
    <p:sldId id="277" r:id="rId9"/>
    <p:sldId id="260" r:id="rId10"/>
    <p:sldId id="358" r:id="rId11"/>
    <p:sldId id="359" r:id="rId12"/>
    <p:sldId id="384" r:id="rId13"/>
    <p:sldId id="353" r:id="rId14"/>
    <p:sldId id="354" r:id="rId15"/>
    <p:sldId id="355" r:id="rId16"/>
    <p:sldId id="278" r:id="rId17"/>
    <p:sldId id="282" r:id="rId18"/>
    <p:sldId id="283" r:id="rId19"/>
    <p:sldId id="285" r:id="rId20"/>
    <p:sldId id="328" r:id="rId21"/>
    <p:sldId id="356" r:id="rId22"/>
    <p:sldId id="261" r:id="rId23"/>
    <p:sldId id="317" r:id="rId24"/>
    <p:sldId id="263" r:id="rId25"/>
    <p:sldId id="276" r:id="rId26"/>
    <p:sldId id="273" r:id="rId27"/>
    <p:sldId id="284" r:id="rId28"/>
    <p:sldId id="269" r:id="rId29"/>
    <p:sldId id="270" r:id="rId30"/>
    <p:sldId id="271" r:id="rId31"/>
    <p:sldId id="272" r:id="rId32"/>
    <p:sldId id="279" r:id="rId33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503E"/>
    <a:srgbClr val="F5A300"/>
    <a:srgbClr val="FDCA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4" d="100"/>
          <a:sy n="104" d="100"/>
        </p:scale>
        <p:origin x="2220" y="114"/>
      </p:cViewPr>
      <p:guideLst>
        <p:guide orient="horz" pos="2428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45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45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2.jpe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20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19.png"/><Relationship Id="rId2" Type="http://schemas.microsoft.com/office/2007/relationships/media" Target="../media/media1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2.png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Basic II: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17620"/>
            <a:ext cx="2526030" cy="11537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66465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58765"/>
            <a:ext cx="2526030" cy="7594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84835" y="1174750"/>
            <a:ext cx="5115560" cy="5031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 bldLvl="0" animBg="1"/>
      <p:bldP spid="43" grpId="0" bldLvl="0" animBg="1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Improving normals with superpixel</a:t>
            </a:r>
            <a:endParaRPr lang="de-DE" altLang="en-US"/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810" y="487616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Superpixel in Loss Function</a:t>
            </a:r>
            <a:br>
              <a:rPr lang="de-DE" altLang="en-US"/>
            </a:br>
            <a:endParaRPr lang="de-DE" altLang="en-US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9" name="Parallelogram 8"/>
          <p:cNvSpPr/>
          <p:nvPr/>
        </p:nvSpPr>
        <p:spPr>
          <a:xfrm rot="20580000" flipH="1">
            <a:off x="318135" y="3872230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585595" y="3987800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12" name="Table 11"/>
          <p:cNvGraphicFramePr/>
          <p:nvPr/>
        </p:nvGraphicFramePr>
        <p:xfrm>
          <a:off x="5123815" y="3313430"/>
          <a:ext cx="3679190" cy="26670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457835"/>
                <a:gridCol w="643890"/>
                <a:gridCol w="644525"/>
                <a:gridCol w="644525"/>
                <a:gridCol w="643890"/>
                <a:gridCol w="64452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Freeform 12"/>
          <p:cNvSpPr/>
          <p:nvPr/>
        </p:nvSpPr>
        <p:spPr>
          <a:xfrm>
            <a:off x="1651635" y="3987800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555875" y="4445000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2011045" y="40767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2680335" y="405828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17" name="Text Box 16"/>
          <p:cNvSpPr txBox="1"/>
          <p:nvPr/>
        </p:nvSpPr>
        <p:spPr>
          <a:xfrm>
            <a:off x="2245995" y="44627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/>
              <a:t>3</a:t>
            </a:r>
            <a:endParaRPr lang="de-DE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58946" y="209644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501140" y="209613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5051425" y="2018665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+mj-lt"/>
            </a:pPr>
            <a:r>
              <a:rPr lang="de-DE" altLang="en-US" b="1">
                <a:sym typeface="+mn-ea"/>
              </a:rPr>
              <a:t>use Superpixel information in implementing loss function </a:t>
            </a:r>
            <a:endParaRPr lang="de-DE" altLang="en-US" b="1"/>
          </a:p>
          <a:p>
            <a:pPr marL="0" indent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2" grpId="0" bldLvl="0" animBg="1"/>
      <p:bldP spid="22" grpId="1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Superpixel in Loss Function</a:t>
            </a:r>
            <a:br>
              <a:rPr lang="de-DE" altLang="en-US"/>
            </a:br>
            <a:endParaRPr lang="de-DE" altLang="en-US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71780" y="213931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511935" y="2096135"/>
            <a:ext cx="3049270" cy="640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 Implementation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836160" y="2090420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+mj-lt"/>
            </a:pPr>
            <a:r>
              <a:rPr lang="de-DE" altLang="en-US" b="1"/>
              <a:t>as part of the smoothness loss</a:t>
            </a:r>
            <a:endParaRPr lang="de-DE" altLang="en-US" b="1"/>
          </a:p>
          <a:p>
            <a:pPr marL="0" indent="0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97425" y="2541905"/>
                <a:ext cx="4299585" cy="44005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425" y="2541905"/>
                <a:ext cx="4299585" cy="4400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1511935" y="316396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400" b="1" dirty="0"/>
              <a:t>Result or Goal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8" name="Shape 3664"/>
          <p:cNvSpPr/>
          <p:nvPr/>
        </p:nvSpPr>
        <p:spPr>
          <a:xfrm>
            <a:off x="579864" y="221248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836160" y="3300730"/>
            <a:ext cx="4128135" cy="2495550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Sub-Headline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</a:rPr>
                <a:t>like a strain of sacred music, or a noble picture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2" grpId="0" bldLvl="0" animBg="1"/>
      <p:bldP spid="22" grpId="1" bldLvl="0" animBg="1"/>
      <p:bldP spid="6" grpId="0"/>
      <p:bldP spid="3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 </a:t>
            </a:r>
            <a:r>
              <a:rPr lang="de-DE" altLang="en-US" dirty="0"/>
              <a:t>Implementations</a:t>
            </a:r>
            <a:br>
              <a:rPr lang="en-US" dirty="0"/>
            </a:br>
            <a:r>
              <a:rPr lang="de-DE" altLang="en-US" sz="2000" dirty="0"/>
              <a:t>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1510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43" grpId="3"/>
      <p:bldP spid="14" grpId="0"/>
      <p:bldP spid="14" grpId="1"/>
      <p:bldP spid="14" grpId="2"/>
      <p:bldP spid="14" grpId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230037" y="184359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| Superpixel</a:t>
            </a:r>
            <a:r>
              <a:rPr lang="de-DE" sz="2000" dirty="0">
                <a:sym typeface="+mn-ea"/>
              </a:rPr>
              <a:t>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704975" y="2275840"/>
            <a:ext cx="3625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5" y="1835785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568427" y="185019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125095" y="1504315"/>
            <a:ext cx="1562735" cy="234251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71481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4" grpId="0"/>
      <p:bldP spid="14" grpId="1"/>
      <p:bldP spid="14" grpId="2"/>
      <p:bldP spid="43" grpId="3"/>
      <p:bldP spid="14" grpId="3"/>
      <p:bldP spid="79" grpId="0" bldLvl="0" animBg="1"/>
      <p:bldP spid="45" grpId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269195" y="1592060"/>
          <a:ext cx="8627110" cy="397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798"/>
                <a:gridCol w="1627799"/>
                <a:gridCol w="1420718"/>
                <a:gridCol w="2661285"/>
                <a:gridCol w="1289510"/>
              </a:tblGrid>
              <a:tr h="65278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Input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Output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absolute relative error</a:t>
                      </a:r>
                      <a:r>
                        <a:rPr lang="de-DE" altLang="en-US"/>
                        <a:t>*</a:t>
                      </a:r>
                      <a:r>
                        <a:rPr lang="en-US"/>
                        <a:t>	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  <a:tr h="394335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6914515" y="5264785"/>
            <a:ext cx="19615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sz="1000"/>
              <a:t>* based on KITTI EIGEN ZHOU</a:t>
            </a:r>
            <a:endParaRPr lang="de-DE" altLang="en-US" sz="100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864735" y="5861050"/>
            <a:ext cx="416369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feld 4"/>
          <p:cNvSpPr txBox="1"/>
          <p:nvPr/>
        </p:nvSpPr>
        <p:spPr>
          <a:xfrm>
            <a:off x="4147503" y="6082397"/>
            <a:ext cx="474853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1000" dirty="0" err="1"/>
              <a:t>With</a:t>
            </a:r>
            <a:r>
              <a:rPr lang="de-DE" sz="1000" dirty="0"/>
              <a:t> Y = </a:t>
            </a:r>
            <a:r>
              <a:rPr lang="de-DE" sz="1000" dirty="0" err="1"/>
              <a:t>predicted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map</a:t>
            </a:r>
            <a:r>
              <a:rPr lang="de-DE" sz="1000" dirty="0"/>
              <a:t>, Y* = </a:t>
            </a:r>
            <a:r>
              <a:rPr lang="de-DE" sz="1000" dirty="0" err="1"/>
              <a:t>ground</a:t>
            </a:r>
            <a:r>
              <a:rPr lang="de-DE" sz="1000" dirty="0"/>
              <a:t> </a:t>
            </a:r>
            <a:r>
              <a:rPr lang="de-DE" sz="1000" dirty="0" err="1"/>
              <a:t>truth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image</a:t>
            </a:r>
            <a:r>
              <a:rPr lang="de-DE" sz="1000" dirty="0"/>
              <a:t> and T = </a:t>
            </a:r>
            <a:r>
              <a:rPr lang="de-DE" sz="1000" dirty="0" err="1"/>
              <a:t>pixel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endParaRPr lang="de-DE" sz="1000" dirty="0" err="1"/>
          </a:p>
        </p:txBody>
      </p:sp>
      <p:sp>
        <p:nvSpPr>
          <p:cNvPr id="14" name="Textfeld 4"/>
          <p:cNvSpPr txBox="1"/>
          <p:nvPr/>
        </p:nvSpPr>
        <p:spPr>
          <a:xfrm>
            <a:off x="4840923" y="5615672"/>
            <a:ext cx="40316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de-DE" sz="1000" dirty="0" err="1"/>
              <a:t>*** runtime error, thread killed due to shared memory not big enough</a:t>
            </a:r>
            <a:endParaRPr lang="de-DE" sz="1000" dirty="0" err="1"/>
          </a:p>
        </p:txBody>
      </p:sp>
      <p:sp>
        <p:nvSpPr>
          <p:cNvPr id="3" name="Textfeld 4"/>
          <p:cNvSpPr txBox="1"/>
          <p:nvPr/>
        </p:nvSpPr>
        <p:spPr>
          <a:xfrm>
            <a:off x="6160453" y="5442317"/>
            <a:ext cx="2722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1000" dirty="0" err="1"/>
              <a:t>** superpixel are currently calculated on CPU</a:t>
            </a:r>
            <a:endParaRPr lang="de-DE" sz="1000" dirty="0" err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8775" y="5013960"/>
            <a:ext cx="8479155" cy="125730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10000"/>
              </a:lnSpc>
            </a:pPr>
            <a:endParaRPr lang="de-DE" altLang="en-US" u="sng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de-DE" altLang="en-US" u="sng" dirty="0">
                <a:solidFill>
                  <a:schemeClr val="bg1"/>
                </a:solidFill>
                <a:sym typeface="+mn-ea"/>
              </a:rPr>
              <a:t>Conclusion</a:t>
            </a:r>
            <a:endParaRPr lang="en-US" u="sng" dirty="0">
              <a:solidFill>
                <a:schemeClr val="bg1"/>
              </a:solidFill>
              <a:sym typeface="+mn-ea"/>
            </a:endParaRPr>
          </a:p>
          <a:p>
            <a:pPr marL="0" indent="0" algn="ctr">
              <a:lnSpc>
                <a:spcPct val="110000"/>
              </a:lnSpc>
              <a:buFont typeface="Arial" panose="020B0604020202090204" pitchFamily="34" charset="0"/>
              <a:buNone/>
            </a:pPr>
            <a:br>
              <a:rPr lang="de-DE" altLang="en-US" dirty="0">
                <a:sym typeface="+mn-ea"/>
              </a:rPr>
            </a:br>
            <a:endParaRPr lang="de-D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</a:t>
            </a:r>
            <a:r>
              <a:rPr lang="de-DE" altLang="en-US" dirty="0"/>
              <a:t>and</a:t>
            </a:r>
            <a:r>
              <a:rPr lang="en-US" dirty="0"/>
              <a:t> Goal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Architecture </a:t>
            </a:r>
            <a:r>
              <a:rPr lang="de-DE" altLang="en-US" dirty="0"/>
              <a:t>of Baseline CNN - Godart et. al 2019</a:t>
            </a:r>
            <a:endParaRPr lang="de-DE" altLang="en-US" dirty="0"/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Improvement Approaches </a:t>
            </a:r>
            <a:endParaRPr lang="en-US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dirty="0" err="1"/>
              <a:t>Arichtecture Modifications: Superpixel-Input and Normal to Depth Transformer</a:t>
            </a:r>
            <a:endParaRPr lang="de-DE" altLang="en-US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dirty="0"/>
              <a:t>Lossfunction Modifications incl. Normals and Superpixel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dirty="0"/>
              <a:t>Results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Forecast and </a:t>
            </a:r>
            <a:r>
              <a:rPr lang="de-DE" altLang="en-US" dirty="0"/>
              <a:t>further </a:t>
            </a:r>
            <a:r>
              <a:rPr lang="en-US" dirty="0"/>
              <a:t>Approaches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Review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US" dirty="0"/>
              <a:t>Forecast and </a:t>
            </a:r>
            <a:r>
              <a:rPr lang="de-DE" altLang="en-US" dirty="0"/>
              <a:t>further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de-DE" altLang="en-US" sz="2000" dirty="0">
                <a:sym typeface="+mn-ea"/>
              </a:rPr>
              <a:t>Possibilites of implementation of Superpixels inside the net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360045" y="4305935"/>
            <a:ext cx="6823710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de-DE" altLang="en-US"/>
              <a:t>as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6470" y="50831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hape 694"/>
          <p:cNvCxnSpPr/>
          <p:nvPr/>
        </p:nvCxnSpPr>
        <p:spPr>
          <a:xfrm>
            <a:off x="1904365" y="53955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Rounded Rectangle 13"/>
          <p:cNvSpPr/>
          <p:nvPr/>
        </p:nvSpPr>
        <p:spPr>
          <a:xfrm>
            <a:off x="2414905" y="48082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872105" y="51371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414905" y="54133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5142865" y="51269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672330" y="53949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943090" y="54133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150" y="5083175"/>
            <a:ext cx="934085" cy="611505"/>
          </a:xfrm>
          <a:prstGeom prst="rect">
            <a:avLst/>
          </a:prstGeom>
        </p:spPr>
      </p:pic>
      <p:cxnSp>
        <p:nvCxnSpPr>
          <p:cNvPr id="27" name="Shape 694"/>
          <p:cNvCxnSpPr>
            <a:endCxn id="26" idx="1"/>
          </p:cNvCxnSpPr>
          <p:nvPr/>
        </p:nvCxnSpPr>
        <p:spPr>
          <a:xfrm flipV="1">
            <a:off x="7183755" y="5389245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3" name="Shape 723"/>
          <p:cNvSpPr txBox="1"/>
          <p:nvPr/>
        </p:nvSpPr>
        <p:spPr>
          <a:xfrm>
            <a:off x="758190" y="57765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8" name="Shape 723"/>
          <p:cNvSpPr txBox="1"/>
          <p:nvPr/>
        </p:nvSpPr>
        <p:spPr>
          <a:xfrm>
            <a:off x="7577455" y="57048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28" grpId="0"/>
      <p:bldP spid="28" grpId="1"/>
      <p:bldP spid="28" grpId="2"/>
      <p:bldP spid="14" grpId="0" animBg="1"/>
      <p:bldP spid="15" grpId="0" animBg="1"/>
      <p:bldP spid="21" grpId="0" animBg="1"/>
      <p:bldP spid="43" grpId="3"/>
      <p:bldP spid="28" grpId="3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one </a:t>
            </a:r>
            <a:r>
              <a:rPr lang="de-DE" u="sng">
                <a:solidFill>
                  <a:schemeClr val="tx1"/>
                </a:solidFill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implement in net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plane coefficient</a:t>
            </a:r>
            <a:r>
              <a:rPr lang="de-DE">
                <a:solidFill>
                  <a:schemeClr val="tx1"/>
                </a:solidFill>
              </a:rPr>
              <a:t> of each superpixel and find a suitable training setup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56475" y="350075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626985" y="507619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45465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5475" y="4170045"/>
            <a:ext cx="1101090" cy="99314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941820" y="519938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r>
              <a:rPr lang="de-DE" dirty="0">
                <a:solidFill>
                  <a:schemeClr val="tx1"/>
                </a:solidFill>
              </a:rPr>
              <a:t>/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0" grpId="1"/>
      <p:bldP spid="14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Godard </a:t>
            </a:r>
            <a:r>
              <a:rPr lang="de-DE" altLang="en-US" sz="1600" i="1" dirty="0">
                <a:sym typeface="+mn-ea"/>
              </a:rPr>
              <a:t>2019 </a:t>
            </a:r>
            <a:r>
              <a:rPr lang="de-DE" altLang="en-US" sz="1600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depth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normal estimation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plane coefficients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84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2576" y="4866640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1" grpId="5" bldLvl="0" animBg="1"/>
      <p:bldP spid="687" grpId="5" animBg="1"/>
      <p:bldP spid="9" grpId="5"/>
      <p:bldP spid="48" grpId="0"/>
      <p:bldP spid="700" grpId="0"/>
      <p:bldP spid="723" grpId="0"/>
      <p:bldP spid="691" grpId="0" animBg="1"/>
      <p:bldP spid="49" grpId="0" animBg="1"/>
      <p:bldP spid="728" grpId="0"/>
      <p:bldP spid="728" grpId="1"/>
      <p:bldP spid="717" grpId="0" animBg="1"/>
      <p:bldP spid="711" grpId="0"/>
      <p:bldP spid="716" grpId="0"/>
      <p:bldP spid="718" grpId="0"/>
      <p:bldP spid="725" grpId="0"/>
      <p:bldP spid="726" grpId="0"/>
      <p:bldP spid="5" grpId="0"/>
      <p:bldP spid="12" grpId="0" bldLvl="0" animBg="1"/>
      <p:bldP spid="10" grpId="0" bldLvl="0" animBg="1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𝑡ℎ𝑛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change input channels 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normals (3-CH)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Superpixel &amp; RGB (4-Ch)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RGB &amp; Normal (6-Ch)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dirty="0" err="1"/>
              <a:t>B</a:t>
            </a:r>
            <a:r>
              <a:rPr lang="de-DE" altLang="en-US" sz="2000" dirty="0" err="1"/>
              <a:t>asic I: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Huge variety exists catgegorized in </a:t>
            </a:r>
            <a:r>
              <a:rPr lang="de-DE" altLang="en-US" u="sng" dirty="0">
                <a:solidFill>
                  <a:schemeClr val="tx1"/>
                </a:solidFill>
              </a:rPr>
              <a:t>Graph-,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u="sng" dirty="0">
                <a:solidFill>
                  <a:schemeClr val="tx1"/>
                </a:solidFill>
              </a:rPr>
              <a:t>Clustering-</a:t>
            </a:r>
            <a:r>
              <a:rPr lang="de-DE" altLang="en-US" dirty="0">
                <a:solidFill>
                  <a:schemeClr val="tx1"/>
                </a:solidFill>
              </a:rPr>
              <a:t>, Watershed-, Density-, Contour-, Energy- and Wavelet-based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Benchmarks exists [4] [5], evaluate on criteria like: Boundary Recall, Undersegmentation Error,  Explained Variation, Compactness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202565" y="464058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549775" y="457327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941070" y="418338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Felzenshalb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dirty="0" err="1">
                <a:sym typeface="+mn-ea"/>
              </a:rPr>
              <a:t>B</a:t>
            </a:r>
            <a:r>
              <a:rPr lang="de-DE" altLang="en-US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 fullScrn="0"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 fullScrn="0"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8769</Words>
  <Application>WPS Presentation</Application>
  <PresentationFormat>Bildschirmpräsentation (4:3)</PresentationFormat>
  <Paragraphs>535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</vt:lpstr>
      <vt:lpstr>Superpixel Improvement Approach I</vt:lpstr>
      <vt:lpstr>Superpixel (Demo) Applied on Kitti Dataset</vt:lpstr>
      <vt:lpstr>Normals  Improvement Approach II</vt:lpstr>
      <vt:lpstr>Improving normals with superpixel</vt:lpstr>
      <vt:lpstr>Superpixel in Loss Function </vt:lpstr>
      <vt:lpstr>Superpixel in Loss Function </vt:lpstr>
      <vt:lpstr>Architecture Detail View: Digging deeper into Monocular View [1]</vt:lpstr>
      <vt:lpstr>Architecture Implementations Introducing N2D Block</vt:lpstr>
      <vt:lpstr>Architecture New Input: RGB </vt:lpstr>
      <vt:lpstr>Architecture New Input: RGB | Superpixel </vt:lpstr>
      <vt:lpstr>4. Results     All Approaches</vt:lpstr>
      <vt:lpstr>4. Results     Demo</vt:lpstr>
      <vt:lpstr>4. Results     Focus </vt:lpstr>
      <vt:lpstr>Forecast and further approaches Possibilites of implementation of Superpixels inside the net</vt:lpstr>
      <vt:lpstr>Review</vt:lpstr>
      <vt:lpstr>Literature</vt:lpstr>
      <vt:lpstr>7. Backup Slides</vt:lpstr>
      <vt:lpstr>Architecture Detail View: Digging deeper into Monocular View [1]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124</cp:revision>
  <dcterms:created xsi:type="dcterms:W3CDTF">2020-02-10T12:02:55Z</dcterms:created>
  <dcterms:modified xsi:type="dcterms:W3CDTF">2020-02-10T12:02:55Z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